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2.jpg" ContentType="image/png"/>
  <Override PartName="/ppt/notesSlides/notesSlide5.xml" ContentType="application/vnd.openxmlformats-officedocument.presentationml.notesSlide+xml"/>
  <Override PartName="/ppt/media/image16.jpg" ContentType="image/png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327" r:id="rId3"/>
    <p:sldId id="328" r:id="rId4"/>
    <p:sldId id="329" r:id="rId5"/>
    <p:sldId id="330" r:id="rId6"/>
    <p:sldId id="368" r:id="rId7"/>
    <p:sldId id="332" r:id="rId8"/>
    <p:sldId id="333" r:id="rId9"/>
    <p:sldId id="376" r:id="rId10"/>
    <p:sldId id="377" r:id="rId11"/>
    <p:sldId id="378" r:id="rId12"/>
    <p:sldId id="334" r:id="rId13"/>
    <p:sldId id="335" r:id="rId14"/>
    <p:sldId id="288" r:id="rId15"/>
    <p:sldId id="289" r:id="rId16"/>
    <p:sldId id="290" r:id="rId17"/>
    <p:sldId id="291" r:id="rId18"/>
    <p:sldId id="292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70" r:id="rId27"/>
    <p:sldId id="371" r:id="rId28"/>
    <p:sldId id="372" r:id="rId29"/>
    <p:sldId id="373" r:id="rId30"/>
    <p:sldId id="364" r:id="rId31"/>
    <p:sldId id="365" r:id="rId32"/>
    <p:sldId id="366" r:id="rId33"/>
    <p:sldId id="367" r:id="rId34"/>
    <p:sldId id="345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57" r:id="rId46"/>
    <p:sldId id="358" r:id="rId47"/>
    <p:sldId id="360" r:id="rId48"/>
    <p:sldId id="361" r:id="rId49"/>
    <p:sldId id="362" r:id="rId50"/>
    <p:sldId id="363" r:id="rId51"/>
    <p:sldId id="375" r:id="rId52"/>
    <p:sldId id="374" r:id="rId53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2" autoAdjust="0"/>
    <p:restoredTop sz="91429"/>
  </p:normalViewPr>
  <p:slideViewPr>
    <p:cSldViewPr snapToGrid="0">
      <p:cViewPr varScale="1">
        <p:scale>
          <a:sx n="146" d="100"/>
          <a:sy n="146" d="100"/>
        </p:scale>
        <p:origin x="2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926705" y="401496"/>
          <a:ext cx="2033289" cy="203328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224473" y="699264"/>
        <a:ext cx="1437753" cy="1437753"/>
      </dsp:txXfrm>
    </dsp:sp>
    <dsp:sp modelId="{C2AAD9A6-BC90-4D96-8982-800C7083F0C6}">
      <dsp:nvSpPr>
        <dsp:cNvPr id="0" name=""/>
        <dsp:cNvSpPr/>
      </dsp:nvSpPr>
      <dsp:spPr>
        <a:xfrm rot="3002127">
          <a:off x="4637836" y="2185674"/>
          <a:ext cx="472579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4663191" y="2268590"/>
        <a:ext cx="330805" cy="411741"/>
      </dsp:txXfrm>
    </dsp:sp>
    <dsp:sp modelId="{06F5E886-E7D3-456B-8D24-E4CA36151A7B}">
      <dsp:nvSpPr>
        <dsp:cNvPr id="0" name=""/>
        <dsp:cNvSpPr/>
      </dsp:nvSpPr>
      <dsp:spPr>
        <a:xfrm>
          <a:off x="4805439" y="2643299"/>
          <a:ext cx="2033289" cy="203328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103207" y="2941067"/>
        <a:ext cx="1437753" cy="1437753"/>
      </dsp:txXfrm>
    </dsp:sp>
    <dsp:sp modelId="{8CB5DCE5-D772-494C-8EF7-F1A91BF218AB}">
      <dsp:nvSpPr>
        <dsp:cNvPr id="0" name=""/>
        <dsp:cNvSpPr/>
      </dsp:nvSpPr>
      <dsp:spPr>
        <a:xfrm rot="10800007">
          <a:off x="3446025" y="3316823"/>
          <a:ext cx="960652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 rot="10800000">
        <a:off x="3651895" y="3454070"/>
        <a:ext cx="754782" cy="411741"/>
      </dsp:txXfrm>
    </dsp:sp>
    <dsp:sp modelId="{C7176718-3917-479F-9504-34D548C915B5}">
      <dsp:nvSpPr>
        <dsp:cNvPr id="0" name=""/>
        <dsp:cNvSpPr/>
      </dsp:nvSpPr>
      <dsp:spPr>
        <a:xfrm>
          <a:off x="959597" y="2643291"/>
          <a:ext cx="2033289" cy="2033289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1257365" y="2941059"/>
        <a:ext cx="1437753" cy="1437753"/>
      </dsp:txXfrm>
    </dsp:sp>
    <dsp:sp modelId="{37311926-2A8B-4C4C-A44C-204F5F0FD710}">
      <dsp:nvSpPr>
        <dsp:cNvPr id="0" name=""/>
        <dsp:cNvSpPr/>
      </dsp:nvSpPr>
      <dsp:spPr>
        <a:xfrm rot="18675958">
          <a:off x="2698871" y="2206623"/>
          <a:ext cx="503068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2724561" y="2400590"/>
        <a:ext cx="352148" cy="41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08-12-16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12/8/16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12/8/16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2.jp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6.jpg"/><Relationship Id="rId8" Type="http://schemas.openxmlformats.org/officeDocument/2006/relationships/image" Target="../media/image17.png"/><Relationship Id="rId9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9.png"/><Relationship Id="rId8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1" Type="http://schemas.microsoft.com/office/2007/relationships/media" Target="../media/media15.mp4"/><Relationship Id="rId2" Type="http://schemas.openxmlformats.org/officeDocument/2006/relationships/video" Target="../media/media15.mp4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1" Type="http://schemas.microsoft.com/office/2007/relationships/media" Target="../media/media16.mp4"/><Relationship Id="rId2" Type="http://schemas.openxmlformats.org/officeDocument/2006/relationships/video" Target="../media/media16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1" Type="http://schemas.microsoft.com/office/2007/relationships/media" Target="../media/media17.mp4"/><Relationship Id="rId2" Type="http://schemas.openxmlformats.org/officeDocument/2006/relationships/video" Target="../media/media17.mp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18.mp4"/><Relationship Id="rId2" Type="http://schemas.openxmlformats.org/officeDocument/2006/relationships/video" Target="../media/media18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19.mp4"/><Relationship Id="rId2" Type="http://schemas.openxmlformats.org/officeDocument/2006/relationships/video" Target="../media/media19.mp4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13CD-66F3-7447-AE20-F6FDA4A0144C}" type="datetime1">
              <a:rPr lang="en-US" smtClean="0"/>
              <a:t>12/8/16</a:t>
            </a:fld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Principales RF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err="1"/>
              <a:t>Administrar</a:t>
            </a:r>
            <a:r>
              <a:rPr lang="en-US" sz="3000" dirty="0"/>
              <a:t> horas </a:t>
            </a:r>
            <a:r>
              <a:rPr lang="en-US" sz="3000" dirty="0" err="1"/>
              <a:t>agendadas</a:t>
            </a:r>
            <a:endParaRPr lang="en-US" sz="3000" dirty="0"/>
          </a:p>
          <a:p>
            <a:r>
              <a:rPr lang="en-US" sz="3000" dirty="0" err="1"/>
              <a:t>Pagar</a:t>
            </a:r>
            <a:r>
              <a:rPr lang="en-US" sz="3000" dirty="0"/>
              <a:t> </a:t>
            </a:r>
            <a:r>
              <a:rPr lang="en-US" sz="3000" dirty="0" err="1"/>
              <a:t>honorarios</a:t>
            </a:r>
            <a:r>
              <a:rPr lang="en-US" sz="3000" dirty="0"/>
              <a:t> de </a:t>
            </a:r>
            <a:r>
              <a:rPr lang="en-US" sz="3000" dirty="0" err="1"/>
              <a:t>médicos</a:t>
            </a:r>
            <a:r>
              <a:rPr lang="en-US" sz="3000" dirty="0"/>
              <a:t> </a:t>
            </a:r>
            <a:r>
              <a:rPr lang="en-US" sz="3000" dirty="0" err="1"/>
              <a:t>periódicamente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</a:t>
            </a:r>
            <a:r>
              <a:rPr lang="en-US" sz="3000" dirty="0" err="1"/>
              <a:t>fichas</a:t>
            </a:r>
            <a:r>
              <a:rPr lang="en-US" sz="3000" dirty="0"/>
              <a:t> </a:t>
            </a:r>
            <a:r>
              <a:rPr lang="en-US" sz="3000" dirty="0" err="1"/>
              <a:t>médicas</a:t>
            </a:r>
            <a:r>
              <a:rPr lang="en-US" sz="3000" dirty="0"/>
              <a:t> de </a:t>
            </a:r>
            <a:r>
              <a:rPr lang="en-US" sz="3000" dirty="0" err="1"/>
              <a:t>todos</a:t>
            </a:r>
            <a:r>
              <a:rPr lang="en-US" sz="3000" dirty="0"/>
              <a:t>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Mejorar</a:t>
            </a:r>
            <a:r>
              <a:rPr lang="en-US" sz="3000" dirty="0"/>
              <a:t> el </a:t>
            </a:r>
            <a:r>
              <a:rPr lang="en-US" sz="3000" dirty="0" err="1"/>
              <a:t>acceso</a:t>
            </a:r>
            <a:r>
              <a:rPr lang="en-US" sz="3000" dirty="0"/>
              <a:t> a la </a:t>
            </a:r>
            <a:r>
              <a:rPr lang="en-US" sz="3000" dirty="0" err="1"/>
              <a:t>información</a:t>
            </a:r>
            <a:r>
              <a:rPr lang="en-US" sz="3000" dirty="0"/>
              <a:t> al personal </a:t>
            </a:r>
            <a:r>
              <a:rPr lang="en-US" sz="3000" dirty="0" err="1"/>
              <a:t>médico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las </a:t>
            </a:r>
            <a:r>
              <a:rPr lang="en-US" sz="3000" dirty="0" err="1"/>
              <a:t>cajas</a:t>
            </a:r>
            <a:endParaRPr lang="en-US" sz="3000" dirty="0"/>
          </a:p>
          <a:p>
            <a:r>
              <a:rPr lang="en-US" sz="3000" dirty="0" err="1"/>
              <a:t>Entregar</a:t>
            </a:r>
            <a:r>
              <a:rPr lang="en-US" sz="3000" dirty="0"/>
              <a:t> </a:t>
            </a:r>
            <a:r>
              <a:rPr lang="en-US" sz="3000" dirty="0" err="1"/>
              <a:t>resultados</a:t>
            </a:r>
            <a:r>
              <a:rPr lang="en-US" sz="3000" dirty="0"/>
              <a:t> de </a:t>
            </a:r>
            <a:r>
              <a:rPr lang="en-US" sz="3000" dirty="0" err="1"/>
              <a:t>exámenes</a:t>
            </a:r>
            <a:r>
              <a:rPr lang="en-US" sz="3000" dirty="0"/>
              <a:t> a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Consultar</a:t>
            </a:r>
            <a:r>
              <a:rPr lang="en-US" sz="3000" dirty="0"/>
              <a:t> </a:t>
            </a:r>
            <a:r>
              <a:rPr lang="en-US" sz="3000" dirty="0" err="1"/>
              <a:t>estado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seguros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 smtClean="0"/>
              <a:t>pacientes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4244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RFN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estar</a:t>
            </a:r>
            <a:r>
              <a:rPr lang="en-US" sz="4400" dirty="0"/>
              <a:t> </a:t>
            </a:r>
            <a:r>
              <a:rPr lang="en-US" sz="4400" dirty="0" err="1"/>
              <a:t>implementado</a:t>
            </a:r>
            <a:r>
              <a:rPr lang="en-US" sz="4400" dirty="0"/>
              <a:t> con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arquitectura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capas</a:t>
            </a:r>
            <a:endParaRPr lang="en-US" sz="4400" dirty="0"/>
          </a:p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utilizar</a:t>
            </a:r>
            <a:r>
              <a:rPr lang="en-US" sz="4400" dirty="0"/>
              <a:t> Java y .NET y Oracle </a:t>
            </a:r>
            <a:r>
              <a:rPr lang="en-US" sz="4400" dirty="0" err="1"/>
              <a:t>como</a:t>
            </a:r>
            <a:r>
              <a:rPr lang="en-US" sz="4400" dirty="0"/>
              <a:t> </a:t>
            </a:r>
            <a:r>
              <a:rPr lang="en-US" sz="4400" dirty="0" err="1"/>
              <a:t>tecnologías</a:t>
            </a:r>
            <a:r>
              <a:rPr lang="en-US" sz="4400" dirty="0"/>
              <a:t> </a:t>
            </a:r>
            <a:r>
              <a:rPr lang="en-US" sz="4400" dirty="0" err="1"/>
              <a:t>principales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938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12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13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1942799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158626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8" y="2204587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14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15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16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17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18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12/8/16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19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042116" y="2038412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229501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686051" y="4042445"/>
            <a:ext cx="3703057" cy="60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22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78184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206020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24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8634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Costos: inversión inicial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 smtClean="0"/>
              <a:t>Desarrollo </a:t>
            </a:r>
          </a:p>
          <a:p>
            <a:pPr marL="0" indent="0" algn="ctr">
              <a:buNone/>
            </a:pPr>
            <a:r>
              <a:rPr lang="es-ES_tradnl" sz="6000" dirty="0" smtClean="0"/>
              <a:t>+ implantación </a:t>
            </a:r>
          </a:p>
          <a:p>
            <a:pPr marL="0" indent="0" algn="ctr">
              <a:buNone/>
            </a:pPr>
            <a:r>
              <a:rPr lang="es-ES_tradnl" sz="6000" dirty="0" smtClean="0"/>
              <a:t>+ capacitación </a:t>
            </a:r>
          </a:p>
          <a:p>
            <a:pPr marL="0" indent="0" algn="ctr">
              <a:buNone/>
            </a:pPr>
            <a:r>
              <a:rPr lang="es-ES_tradnl" sz="6000" dirty="0" smtClean="0"/>
              <a:t>= $13.695.000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809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 fijos post implantación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 dirty="0" smtClean="0"/>
              <a:t>Servidor AWS</a:t>
            </a:r>
          </a:p>
          <a:p>
            <a:pPr marL="0" indent="0">
              <a:buNone/>
            </a:pPr>
            <a:r>
              <a:rPr lang="es-ES_tradnl" sz="6600" dirty="0" smtClean="0"/>
              <a:t>+ Servidor RDS</a:t>
            </a:r>
          </a:p>
          <a:p>
            <a:pPr marL="0" indent="0">
              <a:buNone/>
            </a:pPr>
            <a:r>
              <a:rPr lang="es-ES_tradnl" sz="6600" dirty="0" smtClean="0"/>
              <a:t>= $26.800 mensual</a:t>
            </a:r>
            <a:endParaRPr lang="es-ES_tradnl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4101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Retorno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Una vez implantado, el sistema ahorrará sobre 750 HH mensuales al centro, o sobre $2.700.000.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4814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Flujo de caja</a:t>
            </a:r>
            <a:endParaRPr lang="es-ES_trad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41729"/>
            <a:ext cx="7886700" cy="25075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29</a:t>
            </a:fld>
            <a:endParaRPr lang="es-CL"/>
          </a:p>
        </p:txBody>
      </p:sp>
      <p:sp>
        <p:nvSpPr>
          <p:cNvPr id="8" name="TextBox 6"/>
          <p:cNvSpPr txBox="1"/>
          <p:nvPr/>
        </p:nvSpPr>
        <p:spPr>
          <a:xfrm>
            <a:off x="3236429" y="4589014"/>
            <a:ext cx="24138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8</a:t>
            </a:r>
            <a:r>
              <a:rPr lang="es-ES_tradnl" sz="1350" dirty="0" smtClean="0"/>
              <a:t>: flujo de caja del proyecto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87570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31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32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33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35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37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8" y="1123123"/>
            <a:ext cx="7837352" cy="4700773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datos-banc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47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48</a:t>
            </a:fld>
            <a:endParaRPr lang="es-CL"/>
          </a:p>
        </p:txBody>
      </p:sp>
      <p:pic>
        <p:nvPicPr>
          <p:cNvPr id="6" name="mantenedor-presta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49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50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mtClean="0"/>
              <a:t>En conclusión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2910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Muchas gracias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Esperamos sus preguntas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858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12/8/16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8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No habrá servicio de mantención</a:t>
            </a:r>
          </a:p>
          <a:p>
            <a:r>
              <a:rPr lang="es-ES_tradnl" sz="4000" dirty="0" smtClean="0"/>
              <a:t>Los proveedores no se harán responsables de la digitación y mantención de los datos una vez implementado el proyecto.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12/8/16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493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</TotalTime>
  <Words>1351</Words>
  <Application>Microsoft Macintosh PowerPoint</Application>
  <PresentationFormat>On-screen Show (4:3)</PresentationFormat>
  <Paragraphs>274</Paragraphs>
  <Slides>52</Slides>
  <Notes>6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Calibri</vt:lpstr>
      <vt:lpstr>Calibri Light</vt:lpstr>
      <vt:lpstr>Times New Roman</vt:lpstr>
      <vt:lpstr>Arial</vt:lpstr>
      <vt:lpstr>Tema de Office</vt:lpstr>
      <vt:lpstr>Portafolio de Título “Centro Médico Hipócrates”</vt:lpstr>
      <vt:lpstr>Agenda</vt:lpstr>
      <vt:lpstr>Cliente</vt:lpstr>
      <vt:lpstr>Problemática</vt:lpstr>
      <vt:lpstr>Consecuencias</vt:lpstr>
      <vt:lpstr>Solución</vt:lpstr>
      <vt:lpstr>Objetivo general</vt:lpstr>
      <vt:lpstr>Objetivos específicos</vt:lpstr>
      <vt:lpstr>Restricciones</vt:lpstr>
      <vt:lpstr>Principales RF</vt:lpstr>
      <vt:lpstr>Principales RFN</vt:lpstr>
      <vt:lpstr>Modelo de datos relacional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Tecnologías y versiones</vt:lpstr>
      <vt:lpstr>Metodología</vt:lpstr>
      <vt:lpstr>Organización del equipo</vt:lpstr>
      <vt:lpstr>Calendarización y entregables</vt:lpstr>
      <vt:lpstr>Calendarización y entregables</vt:lpstr>
      <vt:lpstr>Calendarización y entregables</vt:lpstr>
      <vt:lpstr>Plan de pruebas</vt:lpstr>
      <vt:lpstr>Costos: inversión inicial</vt:lpstr>
      <vt:lpstr>Costos fijos post implantación</vt:lpstr>
      <vt:lpstr>Retorno</vt:lpstr>
      <vt:lpstr>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En conclusión</vt:lpstr>
      <vt:lpstr>Muchas gracias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Pablo de la Sotta</cp:lastModifiedBy>
  <cp:revision>81</cp:revision>
  <dcterms:created xsi:type="dcterms:W3CDTF">2015-07-01T15:45:01Z</dcterms:created>
  <dcterms:modified xsi:type="dcterms:W3CDTF">2016-12-08T20:59:21Z</dcterms:modified>
</cp:coreProperties>
</file>